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456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D1B7"/>
    <a:srgbClr val="3E683C"/>
    <a:srgbClr val="FDD9C6"/>
    <a:srgbClr val="FDBE9F"/>
    <a:srgbClr val="E59870"/>
    <a:srgbClr val="B8A79C"/>
    <a:srgbClr val="C9C3BE"/>
    <a:srgbClr val="A7C87A"/>
    <a:srgbClr val="5E725E"/>
    <a:srgbClr val="355A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854"/>
    <p:restoredTop sz="94681"/>
  </p:normalViewPr>
  <p:slideViewPr>
    <p:cSldViewPr snapToGrid="0" snapToObjects="1">
      <p:cViewPr varScale="1">
        <p:scale>
          <a:sx n="75" d="100"/>
          <a:sy n="75" d="100"/>
        </p:scale>
        <p:origin x="39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3EEB09-D96A-9C4A-8A4E-4D9022AF93CC}" type="datetimeFigureOut">
              <a:rPr lang="en-US" smtClean="0"/>
              <a:t>3/7/24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33BD0F-92C7-D041-89EC-301F08972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818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40EF20-F7B6-844B-8FDB-613E698C8535}" type="datetimeFigureOut">
              <a:rPr lang="en-US" smtClean="0"/>
              <a:t>3/7/24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DF34B-1964-014A-A765-687DD7CE4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810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3/7/24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3/7/24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3/7/24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3/7/24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3/7/24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3/7/24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3/7/24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3/7/24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3/7/24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3/7/24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3/7/24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8033E-A6EE-714E-976E-2D30C764FE06}" type="datetimeFigureOut">
              <a:rPr lang="en-US" smtClean="0"/>
              <a:t>3/7/24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589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8B449E1-F9B2-CB4B-8D3B-C4D732586C3B}"/>
              </a:ext>
            </a:extLst>
          </p:cNvPr>
          <p:cNvSpPr txBox="1"/>
          <p:nvPr/>
        </p:nvSpPr>
        <p:spPr>
          <a:xfrm>
            <a:off x="384409" y="2445266"/>
            <a:ext cx="40904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KG Red Hands" charset="0"/>
                <a:ea typeface="KG Red Hands" charset="0"/>
                <a:cs typeface="KG Red Hands" charset="0"/>
              </a:rPr>
              <a:t>YOUR TEXT HERE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B09167F-D230-554A-AF1A-8FB15D07BE2E}"/>
              </a:ext>
            </a:extLst>
          </p:cNvPr>
          <p:cNvSpPr txBox="1"/>
          <p:nvPr/>
        </p:nvSpPr>
        <p:spPr>
          <a:xfrm>
            <a:off x="2404356" y="1918658"/>
            <a:ext cx="53680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entury Gothic" panose="020B0502020202020204" pitchFamily="34" charset="0"/>
                <a:ea typeface="AGFriNally" charset="0"/>
                <a:cs typeface="AGFriNally" charset="0"/>
              </a:rPr>
              <a:t>March 18- 22, 2024</a:t>
            </a:r>
            <a:endParaRPr lang="en-US" sz="4000" dirty="0">
              <a:latin typeface="Century Gothic" panose="020B0502020202020204" pitchFamily="34" charset="0"/>
              <a:ea typeface="AGFriNally" charset="0"/>
              <a:cs typeface="AGFriNally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B42E39E-E84C-034A-90FB-6EAA16C80C44}"/>
              </a:ext>
            </a:extLst>
          </p:cNvPr>
          <p:cNvSpPr txBox="1"/>
          <p:nvPr/>
        </p:nvSpPr>
        <p:spPr>
          <a:xfrm>
            <a:off x="4828213" y="2503433"/>
            <a:ext cx="25736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KG Red Hands" charset="0"/>
                <a:ea typeface="KG Red Hands" charset="0"/>
                <a:cs typeface="KG Red Hands" charset="0"/>
              </a:rPr>
              <a:t>YOUR TEXT HERE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FA444C3-BF9A-5A4C-9317-55C6AB319F92}"/>
              </a:ext>
            </a:extLst>
          </p:cNvPr>
          <p:cNvSpPr txBox="1"/>
          <p:nvPr/>
        </p:nvSpPr>
        <p:spPr>
          <a:xfrm>
            <a:off x="2856130" y="168280"/>
            <a:ext cx="61846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3E683C"/>
                </a:solidFill>
                <a:effectLst>
                  <a:glow rad="101600">
                    <a:schemeClr val="bg1"/>
                  </a:glow>
                </a:effectLst>
                <a:ea typeface="KAWonderful" panose="02000603000000000000" pitchFamily="2" charset="0"/>
                <a:cs typeface="KG Red Hands" charset="0"/>
              </a:rPr>
              <a:t>M</a:t>
            </a:r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FDD9C6"/>
                </a:solidFill>
                <a:effectLst>
                  <a:glow rad="101600">
                    <a:schemeClr val="bg1"/>
                  </a:glow>
                </a:effectLst>
                <a:ea typeface="KAWonderful" panose="02000603000000000000" pitchFamily="2" charset="0"/>
                <a:cs typeface="KG Red Hands" charset="0"/>
              </a:rPr>
              <a:t>r</a:t>
            </a:r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BFD1B7"/>
                </a:solidFill>
                <a:effectLst>
                  <a:glow rad="101600">
                    <a:schemeClr val="bg1"/>
                  </a:glow>
                </a:effectLst>
                <a:ea typeface="KAWonderful" panose="02000603000000000000" pitchFamily="2" charset="0"/>
                <a:cs typeface="KG Red Hands" charset="0"/>
              </a:rPr>
              <a:t>s. </a:t>
            </a:r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FDBE9F"/>
                </a:solidFill>
                <a:effectLst>
                  <a:glow rad="101600">
                    <a:schemeClr val="bg1"/>
                  </a:glow>
                </a:effectLst>
                <a:ea typeface="KAWonderful" panose="02000603000000000000" pitchFamily="2" charset="0"/>
                <a:cs typeface="KG Red Hands" charset="0"/>
              </a:rPr>
              <a:t>P</a:t>
            </a:r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3E683C"/>
                </a:solidFill>
                <a:effectLst>
                  <a:glow rad="101600">
                    <a:schemeClr val="bg1"/>
                  </a:glow>
                </a:effectLst>
                <a:ea typeface="KAWonderful" panose="02000603000000000000" pitchFamily="2" charset="0"/>
                <a:cs typeface="KG Red Hands" charset="0"/>
              </a:rPr>
              <a:t>e</a:t>
            </a:r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FDD9C6"/>
                </a:solidFill>
                <a:effectLst>
                  <a:glow rad="101600">
                    <a:prstClr val="white"/>
                  </a:glow>
                </a:effectLst>
                <a:ea typeface="KAWonderful" panose="02000603000000000000" pitchFamily="2" charset="0"/>
                <a:cs typeface="KG Red Hands" charset="0"/>
              </a:rPr>
              <a:t>a</a:t>
            </a:r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BFD1B7"/>
                </a:solidFill>
                <a:effectLst>
                  <a:glow rad="101600">
                    <a:prstClr val="white"/>
                  </a:glow>
                </a:effectLst>
                <a:ea typeface="KAWonderful" panose="02000603000000000000" pitchFamily="2" charset="0"/>
                <a:cs typeface="KG Red Hands" charset="0"/>
              </a:rPr>
              <a:t>c</a:t>
            </a:r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FDBE9F"/>
                </a:solidFill>
                <a:effectLst>
                  <a:glow rad="101600">
                    <a:prstClr val="white"/>
                  </a:glow>
                </a:effectLst>
                <a:ea typeface="KAWonderful" panose="02000603000000000000" pitchFamily="2" charset="0"/>
                <a:cs typeface="KG Red Hands" charset="0"/>
              </a:rPr>
              <a:t>o</a:t>
            </a:r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FDBE9F"/>
                </a:solidFill>
                <a:effectLst>
                  <a:glow rad="101600">
                    <a:schemeClr val="bg1"/>
                  </a:glow>
                </a:effectLst>
                <a:ea typeface="KAWonderful" panose="02000603000000000000" pitchFamily="2" charset="0"/>
                <a:cs typeface="KG Red Hands" charset="0"/>
              </a:rPr>
              <a:t>c</a:t>
            </a:r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3E683C"/>
                </a:solidFill>
                <a:effectLst>
                  <a:glow rad="101600">
                    <a:schemeClr val="bg1"/>
                  </a:glow>
                </a:effectLst>
                <a:ea typeface="KAWonderful" panose="02000603000000000000" pitchFamily="2" charset="0"/>
                <a:cs typeface="KG Red Hands" charset="0"/>
              </a:rPr>
              <a:t>k</a:t>
            </a:r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BFD1B7"/>
                </a:solidFill>
                <a:effectLst>
                  <a:glow rad="101600">
                    <a:prstClr val="white"/>
                  </a:glow>
                </a:effectLst>
                <a:ea typeface="KAWonderful" panose="02000603000000000000" pitchFamily="2" charset="0"/>
                <a:cs typeface="KG Red Hands" charset="0"/>
              </a:rPr>
              <a:t>’</a:t>
            </a:r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FDBE9F"/>
                </a:solidFill>
                <a:effectLst>
                  <a:glow rad="101600">
                    <a:prstClr val="white"/>
                  </a:glow>
                </a:effectLst>
                <a:ea typeface="KAWonderful" panose="02000603000000000000" pitchFamily="2" charset="0"/>
                <a:cs typeface="KG Red Hands" charset="0"/>
              </a:rPr>
              <a:t>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43F111F-E877-20F5-0655-F5F541E0A690}"/>
              </a:ext>
            </a:extLst>
          </p:cNvPr>
          <p:cNvSpPr/>
          <p:nvPr/>
        </p:nvSpPr>
        <p:spPr>
          <a:xfrm>
            <a:off x="337897" y="4142227"/>
            <a:ext cx="3689175" cy="369333"/>
          </a:xfrm>
          <a:prstGeom prst="rect">
            <a:avLst/>
          </a:prstGeom>
          <a:solidFill>
            <a:srgbClr val="F2CD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BD7747E-3057-6142-9BD1-992220AA0A73}"/>
              </a:ext>
            </a:extLst>
          </p:cNvPr>
          <p:cNvSpPr/>
          <p:nvPr/>
        </p:nvSpPr>
        <p:spPr>
          <a:xfrm>
            <a:off x="4123954" y="4142226"/>
            <a:ext cx="3310549" cy="369333"/>
          </a:xfrm>
          <a:prstGeom prst="rect">
            <a:avLst/>
          </a:prstGeom>
          <a:solidFill>
            <a:srgbClr val="F2CD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09DD89-78CF-8CFA-7DB2-AA94134E29F5}"/>
              </a:ext>
            </a:extLst>
          </p:cNvPr>
          <p:cNvSpPr txBox="1"/>
          <p:nvPr/>
        </p:nvSpPr>
        <p:spPr>
          <a:xfrm>
            <a:off x="783469" y="2396866"/>
            <a:ext cx="2695158" cy="40011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65000"/>
                  </a:schemeClr>
                </a:solidFill>
                <a:effectLst>
                  <a:glow rad="101600">
                    <a:srgbClr val="FFFFFF"/>
                  </a:glow>
                </a:effectLst>
                <a:uLnTx/>
                <a:uFillTx/>
                <a:latin typeface="Cooper Black" panose="0208090404030B020404" pitchFamily="18" charset="77"/>
                <a:cs typeface="Phosphate Solid" panose="02000506050000020004" pitchFamily="2" charset="77"/>
                <a:sym typeface="Arial"/>
              </a:rPr>
              <a:t>Weekly Skills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Cooper Black" panose="0208090404030B020404" pitchFamily="18" charset="77"/>
              <a:sym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405A1C8-8FF6-8308-53B3-0CD710291C37}"/>
              </a:ext>
            </a:extLst>
          </p:cNvPr>
          <p:cNvSpPr txBox="1"/>
          <p:nvPr/>
        </p:nvSpPr>
        <p:spPr>
          <a:xfrm>
            <a:off x="4577381" y="2365742"/>
            <a:ext cx="3031986" cy="40011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65000"/>
                  </a:schemeClr>
                </a:solidFill>
                <a:effectLst>
                  <a:glow rad="101600">
                    <a:srgbClr val="FFFFFF"/>
                  </a:glow>
                </a:effectLst>
                <a:uLnTx/>
                <a:uFillTx/>
                <a:latin typeface="Cooper Black" panose="0208090404030B020404" pitchFamily="18" charset="77"/>
                <a:cs typeface="Phosphate Solid" panose="02000506050000020004" pitchFamily="2" charset="77"/>
                <a:sym typeface="Arial"/>
              </a:rPr>
              <a:t>Coming up @ NSE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Cooper Black" panose="0208090404030B020404" pitchFamily="18" charset="77"/>
              <a:sym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E66FD5D-852A-E467-AF12-C48ABDA250A7}"/>
              </a:ext>
            </a:extLst>
          </p:cNvPr>
          <p:cNvSpPr txBox="1"/>
          <p:nvPr/>
        </p:nvSpPr>
        <p:spPr>
          <a:xfrm>
            <a:off x="307652" y="2733942"/>
            <a:ext cx="3749666" cy="1246495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5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ELA: </a:t>
            </a:r>
            <a:r>
              <a:rPr kumimoji="0" lang="en-US" sz="1500" i="0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How </a:t>
            </a:r>
            <a:r>
              <a:rPr lang="en-US" sz="1500" kern="0" dirty="0" err="1">
                <a:solidFill>
                  <a:srgbClr val="000000"/>
                </a:solidFill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i</a:t>
            </a:r>
            <a:r>
              <a:rPr kumimoji="0" lang="en-US" sz="1500" i="0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mages support a text</a:t>
            </a:r>
            <a:endParaRPr lang="en-US" sz="1500" dirty="0">
              <a:latin typeface="Avenir Next Condensed" panose="020B0506020202020204" pitchFamily="34" charset="0"/>
              <a:ea typeface="Century Gothic" charset="0"/>
              <a:cs typeface="Century Gothic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5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PHONICS: </a:t>
            </a:r>
            <a:r>
              <a:rPr lang="en-US" sz="1500" kern="0" dirty="0">
                <a:solidFill>
                  <a:srgbClr val="000000"/>
                </a:solidFill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aw, au, a(l)</a:t>
            </a:r>
            <a:endParaRPr kumimoji="0" lang="en-US" sz="1500" i="0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 Next Condensed" panose="020B0506020202020204" pitchFamily="34" charset="0"/>
              <a:ea typeface="Century Gothic" charset="0"/>
              <a:cs typeface="Century Gothic" charset="0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5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MATH:</a:t>
            </a:r>
            <a:r>
              <a:rPr kumimoji="0" lang="en-US" sz="1500" b="1" i="0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 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 Measurement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5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LANGUAGE: </a:t>
            </a:r>
            <a:r>
              <a:rPr kumimoji="0" lang="en-US" sz="1500" i="0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Prefixes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5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Science: 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Forces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0F8E082-9915-0DD8-0ED4-94C299674C06}"/>
              </a:ext>
            </a:extLst>
          </p:cNvPr>
          <p:cNvSpPr txBox="1"/>
          <p:nvPr/>
        </p:nvSpPr>
        <p:spPr>
          <a:xfrm>
            <a:off x="4134178" y="2735029"/>
            <a:ext cx="3300324" cy="1277273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800" b="1" kern="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3/21- Report Cards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b="1" kern="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3/29- Good Friday </a:t>
            </a:r>
            <a:r>
              <a:rPr lang="en-US" sz="1400" b="1" kern="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(no school)</a:t>
            </a:r>
            <a:endParaRPr lang="en-US" b="1" kern="0" dirty="0">
              <a:solidFill>
                <a:srgbClr val="000000"/>
              </a:solidFill>
              <a:latin typeface="Century Gothic" panose="020B0502020202020204" pitchFamily="34" charset="0"/>
              <a:cs typeface="Arial Hebrew Scholar Light"/>
              <a:sym typeface="Arial"/>
            </a:endParaRPr>
          </a:p>
          <a:p>
            <a:pPr>
              <a:spcAft>
                <a:spcPts val="200"/>
              </a:spcAft>
              <a:buClr>
                <a:srgbClr val="000000"/>
              </a:buClr>
              <a:defRPr/>
            </a:pPr>
            <a:r>
              <a:rPr lang="en-US" b="1" kern="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4/1- Easter Holiday </a:t>
            </a:r>
            <a:r>
              <a:rPr lang="en-US" sz="1200" b="1" kern="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(no school)</a:t>
            </a:r>
            <a:endParaRPr lang="en-US" b="1" kern="0" dirty="0">
              <a:solidFill>
                <a:srgbClr val="000000"/>
              </a:solidFill>
              <a:latin typeface="Century Gothic" panose="020B0502020202020204" pitchFamily="34" charset="0"/>
              <a:cs typeface="Arial Hebrew Scholar Light"/>
              <a:sym typeface="Arial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b="1" kern="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4/4- Spring Music Program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6CDD6DA-FCE0-55F3-E1FB-C4A860A401B2}"/>
              </a:ext>
            </a:extLst>
          </p:cNvPr>
          <p:cNvSpPr txBox="1"/>
          <p:nvPr/>
        </p:nvSpPr>
        <p:spPr>
          <a:xfrm>
            <a:off x="337896" y="4142455"/>
            <a:ext cx="3689175" cy="338554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ooper Black"/>
                <a:cs typeface="Arial"/>
                <a:sym typeface="Arial"/>
              </a:rPr>
              <a:t>  PHONICS Skill OF THE WEEK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A154F4B-BEE4-5CE8-0DE6-0BEF3A34E084}"/>
              </a:ext>
            </a:extLst>
          </p:cNvPr>
          <p:cNvSpPr txBox="1"/>
          <p:nvPr/>
        </p:nvSpPr>
        <p:spPr>
          <a:xfrm>
            <a:off x="3902630" y="4147263"/>
            <a:ext cx="3602333" cy="369332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ooper Black"/>
                <a:cs typeface="Arial"/>
                <a:sym typeface="Arial"/>
              </a:rPr>
              <a:t>VOCABULARY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ooper Black"/>
              <a:cs typeface="Arial"/>
              <a:sym typeface="Arial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4021DC5-1FC6-4E36-DA2A-8B8B97278DD7}"/>
              </a:ext>
            </a:extLst>
          </p:cNvPr>
          <p:cNvSpPr txBox="1"/>
          <p:nvPr/>
        </p:nvSpPr>
        <p:spPr>
          <a:xfrm>
            <a:off x="352882" y="4655286"/>
            <a:ext cx="3689174" cy="2785378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2400" kern="0" dirty="0">
              <a:solidFill>
                <a:srgbClr val="000000"/>
              </a:solidFill>
              <a:latin typeface="Phosphate Inline" panose="02000506050000020004" pitchFamily="2" charset="77"/>
              <a:cs typeface="Phosphate Inline" panose="02000506050000020004" pitchFamily="2" charset="77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400" b="0" i="0" u="none" strike="noStrike" cap="none" spc="0" normalizeH="0" baseline="0" noProof="0" dirty="0">
              <a:ln>
                <a:noFill/>
              </a:ln>
              <a:effectLst/>
              <a:uLnTx/>
              <a:uFillTx/>
              <a:latin typeface="Phosphate Inline" panose="02000506050000020004" pitchFamily="2" charset="77"/>
              <a:cs typeface="Phosphate Inline" panose="02000506050000020004" pitchFamily="2" charset="77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2400" kern="0" dirty="0">
              <a:solidFill>
                <a:srgbClr val="000000"/>
              </a:solidFill>
              <a:latin typeface="Phosphate Inline" panose="02000506050000020004" pitchFamily="2" charset="77"/>
              <a:cs typeface="Phosphate Inline" panose="02000506050000020004" pitchFamily="2" charset="77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400" b="0" i="0" u="none" strike="noStrike" cap="none" spc="0" normalizeH="0" baseline="0" noProof="0" dirty="0">
              <a:ln>
                <a:noFill/>
              </a:ln>
              <a:effectLst/>
              <a:uLnTx/>
              <a:uFillTx/>
              <a:latin typeface="Phosphate Inline" panose="02000506050000020004" pitchFamily="2" charset="77"/>
              <a:cs typeface="Phosphate Inline" panose="02000506050000020004" pitchFamily="2" charset="77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2400" kern="0" dirty="0">
              <a:solidFill>
                <a:srgbClr val="000000"/>
              </a:solidFill>
              <a:latin typeface="Phosphate Inline" panose="02000506050000020004" pitchFamily="2" charset="77"/>
              <a:cs typeface="Phosphate Inline" panose="02000506050000020004" pitchFamily="2" charset="77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400" b="0" i="0" u="none" strike="noStrike" cap="none" spc="0" normalizeH="0" baseline="0" noProof="0" dirty="0">
              <a:ln>
                <a:noFill/>
              </a:ln>
              <a:effectLst/>
              <a:uLnTx/>
              <a:uFillTx/>
              <a:latin typeface="Phosphate Inline" panose="02000506050000020004" pitchFamily="2" charset="77"/>
              <a:cs typeface="Phosphate Inline" panose="02000506050000020004" pitchFamily="2" charset="77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2400" kern="0" dirty="0">
              <a:solidFill>
                <a:srgbClr val="000000"/>
              </a:solidFill>
              <a:latin typeface="Phosphate Inline" panose="02000506050000020004" pitchFamily="2" charset="77"/>
              <a:cs typeface="Phosphate Inline" panose="02000506050000020004" pitchFamily="2" charset="77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hosphate Inline" panose="02000506050000020004" pitchFamily="2" charset="77"/>
              <a:cs typeface="Phosphate Inline" panose="02000506050000020004" pitchFamily="2" charset="77"/>
              <a:sym typeface="Arial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A84DDDD-E9EE-809E-5797-C1A60E3ABB7C}"/>
              </a:ext>
            </a:extLst>
          </p:cNvPr>
          <p:cNvSpPr txBox="1"/>
          <p:nvPr/>
        </p:nvSpPr>
        <p:spPr>
          <a:xfrm>
            <a:off x="4123953" y="4634789"/>
            <a:ext cx="3310549" cy="4462760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ernard MT Condensed" panose="02050806060905020404" pitchFamily="18" charset="77"/>
                <a:cs typeface="Phosphate Inline" panose="02000506050000020004" pitchFamily="2" charset="77"/>
              </a:rPr>
              <a:t>**vocab test will be 3/29**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Bernard MT Condensed" panose="02050806060905020404" pitchFamily="18" charset="77"/>
              <a:cs typeface="Phosphate Inline" panose="02000506050000020004" pitchFamily="2" charset="77"/>
            </a:endParaRPr>
          </a:p>
          <a:p>
            <a:pPr>
              <a:buClr>
                <a:srgbClr val="000000"/>
              </a:buClr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cs typeface="Phosphate Inline" panose="02000506050000020004" pitchFamily="2" charset="77"/>
                <a:sym typeface="Arial"/>
              </a:rPr>
              <a:t>1.) </a:t>
            </a:r>
            <a:r>
              <a:rPr lang="en-US" b="1" u="sng" kern="0" dirty="0">
                <a:latin typeface="Century Gothic" panose="020B0502020202020204" pitchFamily="34" charset="0"/>
                <a:cs typeface="Phosphate Inline" panose="02000506050000020004" pitchFamily="2" charset="77"/>
                <a:sym typeface="Arial"/>
              </a:rPr>
              <a:t>photograph</a:t>
            </a:r>
            <a:r>
              <a:rPr lang="en-US" sz="1800" u="sng" kern="0" dirty="0">
                <a:latin typeface="Century Gothic" panose="020B0502020202020204" pitchFamily="34" charset="0"/>
                <a:cs typeface="Phosphate Inline" panose="02000506050000020004" pitchFamily="2" charset="77"/>
                <a:sym typeface="Arial"/>
              </a:rPr>
              <a:t> </a:t>
            </a:r>
            <a:r>
              <a:rPr lang="en-US" sz="1800" u="sng" kern="0" dirty="0">
                <a:latin typeface="Century Gothic" panose="020B0502020202020204" pitchFamily="34" charset="0"/>
                <a:cs typeface="Times New Roman" panose="02020603050405020304" pitchFamily="18" charset="0"/>
                <a:sym typeface="Arial"/>
              </a:rPr>
              <a:t>–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 picture made by using a camera</a:t>
            </a:r>
            <a:endParaRPr lang="en-US" sz="1800" dirty="0">
              <a:effectLst/>
              <a:latin typeface="Century Gothic" panose="020B0502020202020204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1000" kern="0" dirty="0">
              <a:effectLst/>
              <a:latin typeface="Century Gothic" panose="020B0502020202020204" pitchFamily="34" charset="0"/>
              <a:cs typeface="Phosphate Inline" panose="02000506050000020004" pitchFamily="2" charset="77"/>
              <a:sym typeface="Arial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800" kern="0" dirty="0">
                <a:latin typeface="Century Gothic" panose="020B0502020202020204" pitchFamily="34" charset="0"/>
                <a:cs typeface="Phosphate Inline" panose="02000506050000020004" pitchFamily="2" charset="77"/>
                <a:sym typeface="Arial"/>
              </a:rPr>
              <a:t>2.) </a:t>
            </a:r>
            <a:r>
              <a:rPr lang="en-US" sz="1800" b="1" u="sng" kern="0" dirty="0">
                <a:latin typeface="Century Gothic" panose="020B0502020202020204" pitchFamily="34" charset="0"/>
                <a:cs typeface="Phosphate Inline" panose="02000506050000020004" pitchFamily="2" charset="77"/>
                <a:sym typeface="Arial"/>
              </a:rPr>
              <a:t>Central Message- </a:t>
            </a: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big idea or lesson of the story</a:t>
            </a:r>
            <a:r>
              <a:rPr lang="en-US" dirty="0">
                <a:effectLst/>
              </a:rPr>
              <a:t>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1800" kern="0" dirty="0">
              <a:latin typeface="Century Gothic" panose="020B0502020202020204" pitchFamily="34" charset="0"/>
              <a:cs typeface="Phosphate Inline" panose="02000506050000020004" pitchFamily="2" charset="77"/>
              <a:sym typeface="Arial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800" kern="0" dirty="0">
                <a:effectLst/>
                <a:latin typeface="Century Gothic" panose="020B0502020202020204" pitchFamily="34" charset="0"/>
                <a:cs typeface="Phosphate Inline" panose="02000506050000020004" pitchFamily="2" charset="77"/>
                <a:sym typeface="Arial"/>
              </a:rPr>
              <a:t>3.) </a:t>
            </a:r>
            <a:r>
              <a:rPr lang="en-US" sz="1800" b="1" u="sng" kern="0" dirty="0">
                <a:effectLst/>
                <a:latin typeface="Century Gothic" panose="020B0502020202020204" pitchFamily="34" charset="0"/>
                <a:cs typeface="Phosphate Inline" panose="02000506050000020004" pitchFamily="2" charset="77"/>
                <a:sym typeface="Arial"/>
              </a:rPr>
              <a:t>Passage- </a:t>
            </a:r>
            <a:r>
              <a:rPr lang="en-US" sz="1800" kern="0" dirty="0">
                <a:effectLst/>
                <a:latin typeface="Century Gothic" panose="020B0502020202020204" pitchFamily="34" charset="0"/>
                <a:cs typeface="Phosphate Inline" panose="02000506050000020004" pitchFamily="2" charset="77"/>
                <a:sym typeface="Arial"/>
              </a:rPr>
              <a:t> </a:t>
            </a: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 section of writing</a:t>
            </a:r>
            <a:r>
              <a:rPr lang="en-US" dirty="0">
                <a:effectLst/>
              </a:rPr>
              <a:t> </a:t>
            </a:r>
            <a:endParaRPr lang="en-US" sz="1800" dirty="0">
              <a:effectLst/>
              <a:latin typeface="Century Gothic" panose="020B0502020202020204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1000" dirty="0">
              <a:effectLst/>
              <a:latin typeface="Century Gothic" panose="020B0502020202020204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800" dirty="0">
                <a:latin typeface="Century Gothic" panose="020B0502020202020204" pitchFamily="34" charset="0"/>
              </a:rPr>
              <a:t>4.) </a:t>
            </a:r>
            <a:r>
              <a:rPr lang="en-US" sz="1800" b="1" u="sng" kern="0" dirty="0">
                <a:effectLst/>
                <a:latin typeface="Century Gothic" panose="020B0502020202020204" pitchFamily="34" charset="0"/>
                <a:cs typeface="Phosphate Inline" panose="02000506050000020004" pitchFamily="2" charset="77"/>
                <a:sym typeface="Arial"/>
              </a:rPr>
              <a:t>Detail </a:t>
            </a:r>
            <a:r>
              <a:rPr lang="en-US" sz="1800" b="1" u="sng" dirty="0">
                <a:latin typeface="Century Gothic" panose="020B0502020202020204" pitchFamily="34" charset="0"/>
              </a:rPr>
              <a:t>-</a:t>
            </a:r>
            <a:r>
              <a:rPr lang="en-US" sz="1800" dirty="0">
                <a:latin typeface="Century Gothic" panose="020B0502020202020204" pitchFamily="34" charset="0"/>
              </a:rPr>
              <a:t> </a:t>
            </a: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sentence that tells about the main topic or central message</a:t>
            </a:r>
            <a:r>
              <a:rPr lang="en-US" dirty="0">
                <a:effectLst/>
              </a:rPr>
              <a:t> </a:t>
            </a:r>
            <a:endParaRPr lang="en-US" sz="1800" dirty="0">
              <a:effectLst/>
              <a:latin typeface="Century Gothic" panose="020B0502020202020204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1000" dirty="0">
              <a:effectLst/>
              <a:latin typeface="Century Gothic" panose="020B0502020202020204" pitchFamily="34" charset="0"/>
            </a:endParaRPr>
          </a:p>
          <a:p>
            <a:pPr>
              <a:buClr>
                <a:srgbClr val="000000"/>
              </a:buClr>
              <a:defRPr/>
            </a:pPr>
            <a:r>
              <a:rPr lang="en-US" sz="1800" dirty="0">
                <a:latin typeface="Century Gothic" panose="020B0502020202020204" pitchFamily="34" charset="0"/>
              </a:rPr>
              <a:t>5.) </a:t>
            </a:r>
            <a:r>
              <a:rPr lang="en-US" sz="1800" b="1" u="sng" kern="0" dirty="0">
                <a:effectLst/>
                <a:latin typeface="Century Gothic" panose="020B0502020202020204" pitchFamily="34" charset="0"/>
                <a:cs typeface="Phosphate Inline" panose="02000506050000020004" pitchFamily="2" charset="77"/>
                <a:sym typeface="Arial"/>
              </a:rPr>
              <a:t>Purpose </a:t>
            </a:r>
            <a:r>
              <a:rPr lang="en-US" sz="1800" b="1" u="sng" dirty="0">
                <a:latin typeface="Century Gothic" panose="020B0502020202020204" pitchFamily="34" charset="0"/>
              </a:rPr>
              <a:t>-</a:t>
            </a:r>
            <a:r>
              <a:rPr lang="en-US" sz="1800" dirty="0">
                <a:latin typeface="Century Gothic" panose="020B0502020202020204" pitchFamily="34" charset="0"/>
              </a:rPr>
              <a:t> 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what the author wants to explain or describe</a:t>
            </a:r>
          </a:p>
          <a:p>
            <a:pPr>
              <a:buClr>
                <a:srgbClr val="000000"/>
              </a:buClr>
              <a:defRPr/>
            </a:pPr>
            <a:endParaRPr lang="en-US" sz="1800" dirty="0">
              <a:effectLst/>
              <a:latin typeface="Arial Rounded MT Bold" panose="020F0704030504030204" pitchFamily="34" charset="77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512C3B9-FD2A-F411-3950-FA68869E4C3A}"/>
              </a:ext>
            </a:extLst>
          </p:cNvPr>
          <p:cNvSpPr txBox="1"/>
          <p:nvPr/>
        </p:nvSpPr>
        <p:spPr>
          <a:xfrm>
            <a:off x="337896" y="7579355"/>
            <a:ext cx="3650126" cy="1461939"/>
          </a:xfrm>
          <a:prstGeom prst="rect">
            <a:avLst/>
          </a:prstGeom>
          <a:noFill/>
          <a:ln w="28575"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Century Gothic" panose="020B0502020202020204" pitchFamily="34" charset="0"/>
              </a:rPr>
              <a:t>Reminders-</a:t>
            </a:r>
          </a:p>
          <a:p>
            <a:pPr algn="ctr"/>
            <a:r>
              <a:rPr lang="en-US" sz="1800" b="1" dirty="0">
                <a:latin typeface="Century Gothic" panose="020B0502020202020204" pitchFamily="34" charset="0"/>
              </a:rPr>
              <a:t>Send Snack/Water each day. </a:t>
            </a:r>
          </a:p>
          <a:p>
            <a:pPr algn="ctr"/>
            <a:r>
              <a:rPr lang="en-US" sz="1800" b="1" dirty="0">
                <a:latin typeface="Century Gothic" panose="020B0502020202020204" pitchFamily="34" charset="0"/>
              </a:rPr>
              <a:t>Spelling and Fact Tests – Friday</a:t>
            </a:r>
          </a:p>
          <a:p>
            <a:pPr algn="ctr"/>
            <a:r>
              <a:rPr lang="en-US" b="1" dirty="0">
                <a:latin typeface="Century Gothic" panose="020B0502020202020204" pitchFamily="34" charset="0"/>
              </a:rPr>
              <a:t>Homework- Reading, Math, and math Facts each night</a:t>
            </a:r>
            <a:endParaRPr lang="en-US" sz="1800" b="1" dirty="0">
              <a:latin typeface="Century Gothic" panose="020B0502020202020204" pitchFamily="34" charset="0"/>
            </a:endParaRPr>
          </a:p>
          <a:p>
            <a:pPr algn="ctr"/>
            <a:endParaRPr lang="en-US" sz="100" b="1" dirty="0">
              <a:latin typeface="Century Gothic" panose="020B0502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AB3F4C8-C149-3F81-B52C-E83497F91D1B}"/>
              </a:ext>
            </a:extLst>
          </p:cNvPr>
          <p:cNvSpPr txBox="1"/>
          <p:nvPr/>
        </p:nvSpPr>
        <p:spPr>
          <a:xfrm>
            <a:off x="393708" y="4770703"/>
            <a:ext cx="128685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crawled</a:t>
            </a:r>
          </a:p>
          <a:p>
            <a:r>
              <a:rPr lang="en-US" sz="2000" dirty="0"/>
              <a:t>talking</a:t>
            </a:r>
          </a:p>
          <a:p>
            <a:r>
              <a:rPr lang="en-US" sz="2000" dirty="0"/>
              <a:t>straw</a:t>
            </a:r>
          </a:p>
          <a:p>
            <a:r>
              <a:rPr lang="en-US" sz="2000" dirty="0"/>
              <a:t>awesome</a:t>
            </a:r>
          </a:p>
          <a:p>
            <a:r>
              <a:rPr lang="en-US" sz="2000" dirty="0"/>
              <a:t>walk</a:t>
            </a:r>
          </a:p>
          <a:p>
            <a:r>
              <a:rPr lang="en-US" sz="2000" dirty="0"/>
              <a:t>haul</a:t>
            </a:r>
          </a:p>
          <a:p>
            <a:r>
              <a:rPr lang="en-US" sz="2000" dirty="0"/>
              <a:t>small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D2AA761-06C0-93D2-9A5D-EF01992E9BF8}"/>
              </a:ext>
            </a:extLst>
          </p:cNvPr>
          <p:cNvSpPr txBox="1"/>
          <p:nvPr/>
        </p:nvSpPr>
        <p:spPr>
          <a:xfrm>
            <a:off x="1680563" y="4801480"/>
            <a:ext cx="139086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another</a:t>
            </a:r>
          </a:p>
          <a:p>
            <a:r>
              <a:rPr lang="en-US" sz="2000" dirty="0"/>
              <a:t>usually</a:t>
            </a:r>
          </a:p>
          <a:p>
            <a:r>
              <a:rPr lang="en-US" sz="2000" dirty="0"/>
              <a:t>August</a:t>
            </a:r>
          </a:p>
          <a:p>
            <a:r>
              <a:rPr lang="en-US" sz="2000" dirty="0"/>
              <a:t>friends</a:t>
            </a:r>
          </a:p>
          <a:p>
            <a:r>
              <a:rPr lang="en-US" sz="2000" dirty="0"/>
              <a:t>chalk</a:t>
            </a:r>
          </a:p>
          <a:p>
            <a:r>
              <a:rPr lang="en-US" sz="2000" dirty="0"/>
              <a:t>launch</a:t>
            </a:r>
          </a:p>
          <a:p>
            <a:endParaRPr lang="en-US" sz="18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06DDDD6-52F2-DEC8-728B-1FCED18CD439}"/>
              </a:ext>
            </a:extLst>
          </p:cNvPr>
          <p:cNvSpPr txBox="1"/>
          <p:nvPr/>
        </p:nvSpPr>
        <p:spPr>
          <a:xfrm>
            <a:off x="2700146" y="4786090"/>
            <a:ext cx="159267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seesaw</a:t>
            </a:r>
          </a:p>
          <a:p>
            <a:r>
              <a:rPr lang="en-US" sz="2000" dirty="0"/>
              <a:t>together</a:t>
            </a:r>
          </a:p>
          <a:p>
            <a:r>
              <a:rPr lang="en-US" sz="2000" dirty="0"/>
              <a:t>sauce</a:t>
            </a:r>
          </a:p>
          <a:p>
            <a:r>
              <a:rPr lang="en-US" sz="2000" dirty="0"/>
              <a:t>pause</a:t>
            </a:r>
          </a:p>
          <a:p>
            <a:r>
              <a:rPr lang="en-US" sz="2000" dirty="0"/>
              <a:t>saw</a:t>
            </a:r>
          </a:p>
          <a:p>
            <a:r>
              <a:rPr lang="en-US" sz="2000" dirty="0"/>
              <a:t>cause</a:t>
            </a:r>
          </a:p>
          <a:p>
            <a:r>
              <a:rPr lang="en-US" sz="2000" dirty="0"/>
              <a:t>salt</a:t>
            </a:r>
          </a:p>
        </p:txBody>
      </p:sp>
    </p:spTree>
    <p:extLst>
      <p:ext uri="{BB962C8B-B14F-4D97-AF65-F5344CB8AC3E}">
        <p14:creationId xmlns:p14="http://schemas.microsoft.com/office/powerpoint/2010/main" val="1310528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7CE3ECC4-86AB-394F-BFDF-CA41C7C81882}" vid="{B7524FEA-7091-F742-B801-FFBFD68986B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BOHO Rainbow Template </Template>
  <TotalTime>4124</TotalTime>
  <Words>181</Words>
  <Application>Microsoft Macintosh PowerPoint</Application>
  <PresentationFormat>Custom</PresentationFormat>
  <Paragraphs>57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3" baseType="lpstr">
      <vt:lpstr>Aptos</vt:lpstr>
      <vt:lpstr>Arial</vt:lpstr>
      <vt:lpstr>Arial Rounded MT Bold</vt:lpstr>
      <vt:lpstr>Avenir Next Condensed</vt:lpstr>
      <vt:lpstr>Bernard MT Condensed</vt:lpstr>
      <vt:lpstr>Calibri</vt:lpstr>
      <vt:lpstr>Calibri Light</vt:lpstr>
      <vt:lpstr>Century Gothic</vt:lpstr>
      <vt:lpstr>Cooper Black</vt:lpstr>
      <vt:lpstr>KG Red Hands</vt:lpstr>
      <vt:lpstr>Phosphate Inline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Nash, Stephanie</dc:creator>
  <cp:lastModifiedBy>Peacock, Darrah</cp:lastModifiedBy>
  <cp:revision>60</cp:revision>
  <cp:lastPrinted>2024-03-07T18:57:44Z</cp:lastPrinted>
  <dcterms:created xsi:type="dcterms:W3CDTF">2020-06-22T15:26:37Z</dcterms:created>
  <dcterms:modified xsi:type="dcterms:W3CDTF">2024-03-07T19:07:05Z</dcterms:modified>
</cp:coreProperties>
</file>